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2" r:id="rId4"/>
  </p:sldMasterIdLst>
  <p:sldIdLst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6" r:id="rId21"/>
    <p:sldId id="297" r:id="rId22"/>
    <p:sldId id="298" r:id="rId23"/>
    <p:sldId id="29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19" autoAdjust="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8D38747-4367-4BD2-8D51-C97E202738E2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327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774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8FF70A8-1D13-4657-95F0-A9EA54967B8D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567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73ED0CC-082F-4160-86E5-0D6041F12778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925488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73ED0CC-082F-4160-86E5-0D6041F12778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39762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177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2639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55567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73ED0CC-082F-4160-86E5-0D6041F12778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31547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403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AE507A8-A5CF-4D38-AB86-7EDDA87A85D4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30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763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356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419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633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425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34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4/14/2025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7913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  <p:sldLayoutId id="2147483817" r:id="rId15"/>
    <p:sldLayoutId id="2147483818" r:id="rId16"/>
    <p:sldLayoutId id="214748381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COMS-280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>
                <a:solidFill>
                  <a:srgbClr val="5792BA"/>
                </a:solidFill>
              </a:rPr>
              <a:t>Banking System</a:t>
            </a:r>
          </a:p>
          <a:p>
            <a:pPr algn="l"/>
            <a:r>
              <a:rPr lang="en-US" dirty="0">
                <a:solidFill>
                  <a:srgbClr val="5792BA"/>
                </a:solidFill>
              </a:rPr>
              <a:t>Leticia Aderhold</a:t>
            </a:r>
          </a:p>
          <a:p>
            <a:pPr algn="l"/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B62F6-8D84-85A9-B653-AC1931CC0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Hierarchy Design Continues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EFB52A-1289-16C0-A451-DD5117780B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Transaction History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8090D-4B9B-18D4-D071-062FBEB690B0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>
              <a:buNone/>
            </a:pPr>
            <a:endParaRPr lang="en-US" dirty="0">
              <a:effectLst/>
            </a:endParaRP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Transactions will be stored using linked list (std::list&lt;Transaction&gt;).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US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TransactionHistory</a:t>
            </a: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class will manage transactions, allowing new ones to be added and retrieved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Each transaction will have a type ( examples: deposit, withdrawal) and an amount.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function </a:t>
            </a:r>
            <a:r>
              <a:rPr lang="en-US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displayHistory</a:t>
            </a: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will allow users to view past transactions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0F527F-8D6A-90F7-65AF-D5BDAA8235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Account management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3767405-8047-D3E7-E24D-4559F6C82D41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>
              <a:buNone/>
            </a:pPr>
            <a:endParaRPr lang="en-US" dirty="0">
              <a:effectLst/>
            </a:endParaRP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Accounts will be created through an </a:t>
            </a:r>
            <a:r>
              <a:rPr lang="en-US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AccountManager</a:t>
            </a: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template class.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Users can open </a:t>
            </a:r>
            <a:r>
              <a:rPr lang="en-US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SavingsAccount</a:t>
            </a: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en-US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CheckingAccount</a:t>
            </a: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Each account type will support deposits, withdrawals, and balance checks.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Accounts will be stored using std::vector&lt;</a:t>
            </a:r>
            <a:r>
              <a:rPr lang="en-US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&gt;&gt; to enable dynamic memory allocation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437C4C-3C9C-5B5A-A981-2ED25E5115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User authentication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430DF94-DED5-6C99-03F1-831AE3B0CEE0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pPr>
              <a:buNone/>
            </a:pPr>
            <a:endParaRPr lang="en-US" dirty="0">
              <a:effectLst/>
            </a:endParaRP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Basic authentication can be added using a user class that stores usernames and passwords.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Authentication will require users to provide correct credentials before accessing their accounts.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Future implementations could integrate encryption for security.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56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3C4A1-3B7A-A5BD-7C82-D15024514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Hierarchy Design Continues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392AB5-EF53-007D-E67E-EFD5055C92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Operator overloading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D886FCC-B38D-FA5E-B0B0-F6AA734A6A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endParaRPr lang="en-US" dirty="0">
              <a:effectLst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+= operator will be overloaded for deposits, allowing account += amount syntax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-= operator will be overloaded for withdrawals, allowing account -= amount syntax.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&lt;&lt; operator will be overloaded for displaying account details in an easy to read format.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9AC1A2-E5DB-CC93-02C5-6D6CFE2E77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Function: main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2563373-DF71-4045-458A-0670F114574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buNone/>
            </a:pPr>
            <a:endParaRPr lang="en-US" dirty="0">
              <a:effectLst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Entry point of the banking system.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Creates instances of </a:t>
            </a:r>
            <a:r>
              <a:rPr lang="en-US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SavingsAccount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CheckingAccount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Adds accounts to </a:t>
            </a:r>
            <a:r>
              <a:rPr lang="en-US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AccountManager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performs banking operations.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539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44EBD-2429-E01E-7502-4A1B0130A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Lists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BA9F768-C0B5-CD42-1EC9-648B4188CD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CustomerNode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1031A-CCAA-5276-123B-481E2BE11E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unique_ptr</a:t>
            </a:r>
            <a:r>
              <a:rPr lang="en-US" dirty="0"/>
              <a:t>&lt;</a:t>
            </a:r>
            <a:r>
              <a:rPr lang="en-US" dirty="0" err="1"/>
              <a:t>BankAccount</a:t>
            </a:r>
            <a:r>
              <a:rPr lang="en-US" dirty="0"/>
              <a:t>&gt; </a:t>
            </a:r>
            <a:r>
              <a:rPr lang="en-US" dirty="0" err="1"/>
              <a:t>account:Stores</a:t>
            </a:r>
            <a:r>
              <a:rPr lang="en-US" dirty="0"/>
              <a:t> a pointer to a dynamically allocated </a:t>
            </a:r>
            <a:r>
              <a:rPr lang="en-US" dirty="0" err="1"/>
              <a:t>BankAccount</a:t>
            </a:r>
            <a:r>
              <a:rPr lang="en-US" dirty="0"/>
              <a:t> </a:t>
            </a:r>
            <a:r>
              <a:rPr lang="en-US" dirty="0" err="1"/>
              <a:t>object.Using</a:t>
            </a:r>
            <a:r>
              <a:rPr lang="en-US" dirty="0"/>
              <a:t> </a:t>
            </a:r>
            <a:r>
              <a:rPr lang="en-US" dirty="0" err="1"/>
              <a:t>unique_ptr</a:t>
            </a:r>
            <a:r>
              <a:rPr lang="en-US" dirty="0"/>
              <a:t> ensures automatic memory management and prevents memory leaks.</a:t>
            </a:r>
          </a:p>
          <a:p>
            <a:r>
              <a:rPr lang="en-US" dirty="0"/>
              <a:t>A raw pointer to the next node in the linked list. This pointer points to the following </a:t>
            </a:r>
            <a:r>
              <a:rPr lang="en-US" dirty="0" err="1"/>
              <a:t>CustomerNode</a:t>
            </a:r>
            <a:r>
              <a:rPr lang="en-US" dirty="0"/>
              <a:t>, creating the linked structure.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D07845-FEB4-01D0-7552-DFE1B6AFB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CustomerList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A96833-E423-5E55-10BA-971FD6F6CFB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This </a:t>
            </a:r>
            <a:r>
              <a:rPr lang="en-US" dirty="0" err="1"/>
              <a:t>CustomerList</a:t>
            </a:r>
            <a:r>
              <a:rPr lang="en-US" dirty="0"/>
              <a:t> class is a simple yet effective way to store, manage, and search customer bank accounts using a singly linked list structure. It emphasizes careful memory management through explicit destructor implementation and leverages </a:t>
            </a:r>
            <a:r>
              <a:rPr lang="en-US" dirty="0" err="1"/>
              <a:t>unique_ptr</a:t>
            </a:r>
            <a:r>
              <a:rPr lang="en-US" dirty="0"/>
              <a:t> to safely manage account resources.</a:t>
            </a:r>
          </a:p>
        </p:txBody>
      </p:sp>
    </p:spTree>
    <p:extLst>
      <p:ext uri="{BB962C8B-B14F-4D97-AF65-F5344CB8AC3E}">
        <p14:creationId xmlns:p14="http://schemas.microsoft.com/office/powerpoint/2010/main" val="3366817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F492-0900-4174-3300-7E0C54C48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013" y="491067"/>
            <a:ext cx="10353762" cy="1209629"/>
          </a:xfrm>
        </p:spPr>
        <p:txBody>
          <a:bodyPr>
            <a:normAutofit fontScale="90000"/>
          </a:bodyPr>
          <a:lstStyle/>
          <a:p>
            <a:pPr marR="0" lvl="0">
              <a:lnSpc>
                <a:spcPct val="115000"/>
              </a:lnSpc>
              <a:spcAft>
                <a:spcPts val="800"/>
              </a:spcAft>
            </a:pPr>
            <a:r>
              <a:rPr lang="en-US" dirty="0"/>
              <a:t>Special Classes</a:t>
            </a:r>
            <a:br>
              <a:rPr lang="en-US" dirty="0"/>
            </a:b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InterestCalculator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Class: Encapsulates logic for interest calculations, keeping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SavingsAccount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clean.</a:t>
            </a:r>
            <a:b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15036-2B23-2840-1F94-D882265CA4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 </a:t>
            </a:r>
            <a:r>
              <a:rPr lang="en-US" dirty="0" err="1"/>
              <a:t>InterestCalculator</a:t>
            </a:r>
            <a:r>
              <a:rPr lang="en-US" dirty="0"/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4D51D-B918-3CAC-34DA-6E2238214A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Calculates the interest rate for savings account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84BC50-4671-EB89-560F-6A81EE81FD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void </a:t>
            </a:r>
            <a:r>
              <a:rPr lang="en-US" dirty="0" err="1"/>
              <a:t>applyInterest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931077-5B5B-FA65-4371-BB33CF68FE5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Calculates the interest and adds it to the current balance of the bank account</a:t>
            </a:r>
          </a:p>
        </p:txBody>
      </p:sp>
    </p:spTree>
    <p:extLst>
      <p:ext uri="{BB962C8B-B14F-4D97-AF65-F5344CB8AC3E}">
        <p14:creationId xmlns:p14="http://schemas.microsoft.com/office/powerpoint/2010/main" val="12895486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804C6-E7C2-F105-DB9B-C2F0C3F3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Classes Continues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1B87EC-54B8-2AEA-DC77-5B6B0E7A45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OverdraftProtection</a:t>
            </a:r>
            <a:r>
              <a:rPr lang="en-US" dirty="0"/>
              <a:t> Helper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1B5C88-E45D-48EE-9AD7-44DCA1D561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Encapsulates overdraft logic</a:t>
            </a:r>
          </a:p>
          <a:p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Allows the customer to withdrawal amount as long as it doesn’t exceed the overdraft protection amount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C6C33C-09E9-51B7-1044-A08AE0813B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Modify </a:t>
            </a:r>
            <a:r>
              <a:rPr lang="en-US" dirty="0" err="1"/>
              <a:t>CheckingAccount</a:t>
            </a:r>
            <a:r>
              <a:rPr lang="en-US" dirty="0"/>
              <a:t>::withdraw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D63E5B-584F-D96D-3B99-8AF94E46BAB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Throws an error if customer tries to withdrawal more than the overdraft protection amount</a:t>
            </a:r>
          </a:p>
        </p:txBody>
      </p:sp>
    </p:spTree>
    <p:extLst>
      <p:ext uri="{BB962C8B-B14F-4D97-AF65-F5344CB8AC3E}">
        <p14:creationId xmlns:p14="http://schemas.microsoft.com/office/powerpoint/2010/main" val="1978336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F7C35-0794-EBDB-5E57-6BE21F02E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47134"/>
            <a:ext cx="10353762" cy="838200"/>
          </a:xfrm>
        </p:spPr>
        <p:txBody>
          <a:bodyPr/>
          <a:lstStyle/>
          <a:p>
            <a:r>
              <a:rPr lang="en-US" dirty="0"/>
              <a:t>Advance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7C227-28B3-CDDE-7D13-AA7B4A44D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6013" y="1439334"/>
            <a:ext cx="4764764" cy="601133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Class </a:t>
            </a:r>
            <a:r>
              <a:rPr lang="en-US" dirty="0" err="1">
                <a:solidFill>
                  <a:schemeClr val="accent1"/>
                </a:solidFill>
              </a:rPr>
              <a:t>InterestBearing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DAB3D-3EAC-8658-9E18-69D6C6C171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6013" y="2269067"/>
            <a:ext cx="4764764" cy="18796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effectLst/>
              </a:rPr>
              <a:t>Let </a:t>
            </a:r>
            <a:r>
              <a:rPr lang="en-US" dirty="0" err="1">
                <a:effectLst/>
              </a:rPr>
              <a:t>SavingAccount</a:t>
            </a:r>
            <a:r>
              <a:rPr lang="en-US" dirty="0">
                <a:effectLst/>
              </a:rPr>
              <a:t> inherit from both</a:t>
            </a:r>
          </a:p>
          <a:p>
            <a:pPr marL="36900" indent="0">
              <a:buNone/>
            </a:pPr>
            <a:r>
              <a:rPr lang="en-US" dirty="0">
                <a:effectLst/>
              </a:rPr>
              <a:t>Class </a:t>
            </a:r>
            <a:r>
              <a:rPr lang="en-US" dirty="0" err="1">
                <a:effectLst/>
              </a:rPr>
              <a:t>SavingsAccount</a:t>
            </a:r>
            <a:r>
              <a:rPr lang="en-US" dirty="0">
                <a:effectLst/>
              </a:rPr>
              <a:t> : public </a:t>
            </a:r>
            <a:r>
              <a:rPr lang="en-US" dirty="0" err="1">
                <a:effectLst/>
              </a:rPr>
              <a:t>BankAccount</a:t>
            </a:r>
            <a:r>
              <a:rPr lang="en-US" dirty="0">
                <a:effectLst/>
              </a:rPr>
              <a:t>, public </a:t>
            </a:r>
            <a:r>
              <a:rPr lang="en-US" dirty="0" err="1">
                <a:effectLst/>
              </a:rPr>
              <a:t>InterestBearing</a:t>
            </a:r>
            <a:r>
              <a:rPr lang="en-US" dirty="0">
                <a:effectLst/>
              </a:rPr>
              <a:t> </a:t>
            </a:r>
          </a:p>
          <a:p>
            <a:r>
              <a:rPr lang="en-US" dirty="0">
                <a:effectLst/>
              </a:rPr>
              <a:t>Allows runtime polymorphism based on capabilities, not just type</a:t>
            </a:r>
          </a:p>
          <a:p>
            <a:endParaRPr lang="en-US" dirty="0">
              <a:effectLst/>
            </a:endParaRPr>
          </a:p>
          <a:p>
            <a:endParaRPr lang="en-US" dirty="0">
              <a:effectLst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24ABF4-675B-BEF7-AF89-AF072957E2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3166" y="1439334"/>
            <a:ext cx="4779582" cy="499533"/>
          </a:xfrm>
        </p:spPr>
        <p:txBody>
          <a:bodyPr/>
          <a:lstStyle/>
          <a:p>
            <a:r>
              <a:rPr lang="en-US" dirty="0"/>
              <a:t>	</a:t>
            </a:r>
            <a:r>
              <a:rPr lang="en-US" dirty="0">
                <a:solidFill>
                  <a:schemeClr val="accent1"/>
                </a:solidFill>
              </a:rPr>
              <a:t>Factory pattern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67755E-C729-2A0E-E08F-8CBA7F412B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3167" y="2269066"/>
            <a:ext cx="4779581" cy="89746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Makes it easier to add new account types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AB84C5-32FF-DB7A-07B2-6457009EB237}"/>
              </a:ext>
            </a:extLst>
          </p:cNvPr>
          <p:cNvSpPr txBox="1"/>
          <p:nvPr/>
        </p:nvSpPr>
        <p:spPr>
          <a:xfrm>
            <a:off x="6778034" y="4588934"/>
            <a:ext cx="4364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	</a:t>
            </a:r>
            <a:r>
              <a:rPr lang="en-US" sz="2400" dirty="0">
                <a:solidFill>
                  <a:schemeClr val="accent1"/>
                </a:solidFill>
              </a:rPr>
              <a:t>Lambda-based Filters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81310E-DD25-6681-6923-CB4E6FDF660D}"/>
              </a:ext>
            </a:extLst>
          </p:cNvPr>
          <p:cNvSpPr txBox="1"/>
          <p:nvPr/>
        </p:nvSpPr>
        <p:spPr>
          <a:xfrm>
            <a:off x="6917267" y="5317066"/>
            <a:ext cx="4775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Auto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filterAccounts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3FCFE2-5A02-5D55-AB6A-20D6BE90AF7F}"/>
              </a:ext>
            </a:extLst>
          </p:cNvPr>
          <p:cNvSpPr txBox="1"/>
          <p:nvPr/>
        </p:nvSpPr>
        <p:spPr>
          <a:xfrm>
            <a:off x="711200" y="5202198"/>
            <a:ext cx="5099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Auto displayTransactions 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6742B8-2CF3-1E91-6C78-30F4662244F2}"/>
              </a:ext>
            </a:extLst>
          </p:cNvPr>
          <p:cNvSpPr txBox="1"/>
          <p:nvPr/>
        </p:nvSpPr>
        <p:spPr>
          <a:xfrm>
            <a:off x="695341" y="4651865"/>
            <a:ext cx="5115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	</a:t>
            </a:r>
            <a:r>
              <a:rPr lang="en-US" sz="2400" dirty="0">
                <a:solidFill>
                  <a:schemeClr val="accent1"/>
                </a:solidFill>
              </a:rPr>
              <a:t>Generic Lambda</a:t>
            </a:r>
          </a:p>
        </p:txBody>
      </p:sp>
    </p:spTree>
    <p:extLst>
      <p:ext uri="{BB962C8B-B14F-4D97-AF65-F5344CB8AC3E}">
        <p14:creationId xmlns:p14="http://schemas.microsoft.com/office/powerpoint/2010/main" val="1326209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86996-5CCD-A2D7-B5A9-0B8200A25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Rationale Behind Template Implementation and Exception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4C36E-2F29-4A95-70FD-FDD1EC977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banking system was designed to simulate real-world financial account operations using a modular and maintainable object-oriented approach. Templates and exception handling were incorporated to improve the flexibility, reusability, and robustness of the codebase.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Templates were used to support type-generic operations—most notably in the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calculatePercentage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&lt;T&gt; function, which allows interest and percentage-based financial calculations to be performed on any numeric data type.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Exception Handling ensures the system remains stable when encountering invalid operations (e.g., overdrafts or withdrawals beyond available balance). This provides user-friendly feedback instead of allowing the system to crash.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239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C2F2B-26CA-E66A-3172-D764BF825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 Encountered During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9316F-3527-700D-8401-778B11A283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Generic Type Conversion: Care had to be taken when handling template types in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calculatePercentage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&lt;T&gt; to avoid precision loss during division.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Dynamic Type Handling: Implementing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InterestBearing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via a separate interface required runtime type-checking (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dynamic_cast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to determine whether an account supports interest.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Memory Management: Use of raw pointers in the customer linked list required meticulous handling of memory deallocation to avoid leaks;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was used in combination with manual deletion in the list destructor.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908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C7851-30BD-2B2E-FE8F-C43D31BE4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Benefits of Using Templates and Robust Exception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DFBF5-0428-D33D-DA31-F409FA624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lnSpc>
                <a:spcPct val="115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Templates: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Increased code reuse and reduced duplication.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Improved maintainability as calculations are centralized in a single templated function.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Enabled potential future extension for other numeric types (e.g., float, long double).</a:t>
            </a:r>
          </a:p>
          <a:p>
            <a:pPr marL="285750" indent="-285750">
              <a:lnSpc>
                <a:spcPct val="115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Exception Handling: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Increased code reuse and reduced duplication.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Improved maintainability as calculations are centralized in a single templated function.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Enabled potential future extension for other numeric types (e.g., float, long double).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909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258FF-33B9-57C2-7F94-DB83A2E9B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 and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B8AB2-E0DA-02FC-7FA5-52A443738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lnSpc>
                <a:spcPct val="115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Assumptions: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 monetary values are stored as double by default.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Users interact via a simple console interface and provide valid input formats.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 names are unique for lookup purposes.</a:t>
            </a:r>
          </a:p>
          <a:p>
            <a:pPr marL="285750" indent="-285750">
              <a:lnSpc>
                <a:spcPct val="115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Limitations: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persistent storage (data is lost upon program termination).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Only two types of accounts are implemented.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support for concurrency or multi-user access.</a:t>
            </a:r>
          </a:p>
          <a:p>
            <a:pPr lvl="1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customer list is implemented as a singly linked list with linear search.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137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kern="100" dirty="0">
                <a:solidFill>
                  <a:srgbClr val="2F549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System Architect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AEAF39-7846-18AB-7166-E3A94D98C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banking system has a multi-tiered architecture consisting of the following layers: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Presentation Layer which provides the user interface (UI) for customers and administrators. It includes web or desktop interfaces that interact with the business logic layer.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Business Logic Layer is the core component handles account operations, transaction processing, and validation.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Access Layer manages interactions with the database, ensuring data integrity and efficient querying.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Database Layer which stores the system’s data in a relational database. ACID (atomicity, consistency, isolation, durability) properties to ensure reliability.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01FC0-2448-CFC5-8CB3-597E8080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Templates for Generic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9565F-295D-62C6-0297-680C9E2431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Generic Financial Utility Template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3984C9-D13E-5328-9295-F8068648EC0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We’ll template a helper function for calculations like interest or fees.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5C2430-53D3-2351-3693-6AC5599F8F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Custom Exception Classes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8512DC-ADB7-E4BE-2302-3E85FD0F1FE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 clear and recoverable exceptions for user actions and logic errors.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15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682BC-A534-2D78-CEA4-730B9D4A8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Components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D04D3-E04E-6268-2429-26A4927F0F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 Authentication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E5F3-5F68-8EBE-49A4-0BD1A7A66B9C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Secure login with hashed passwords using encryption techniques.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Multi-factor authentication for enhances security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Role-based access control to restrict functionalities base on user type (customer, administrator).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EF0C7A-82FB-6EEB-158C-E566738BF1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Account Management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66F514-81AA-9A57-4AD0-8631A3CD3B2D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can create, update, and delete bank accounts.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Support for different account type (savings, checking).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Balance inquires and account details retrieval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67528A8-5C8F-4848-68C5-643CBDC17E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Transaction History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1B10143-D22C-E823-ADF1-6ACAC8305834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Each transaction (deposit, withdrawal, transfer) is recorded with timestamps.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Users can view and filter transactions by date, type, or amount.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system ensures transaction integrity and prevents duplicate processing.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913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4068BD0-FDEB-5EFC-68DC-EE4FA4392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of Operator Overloading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1A6946E-23AF-4D2F-2A6C-34F842549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Operator overloading will be used to improve the usability and readability of the code. Some key implementations include: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Overloading the + operator can be used to facilitate the addition of funds to an account,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makin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operation more intuitive.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Overloading the – operator can help simplify withdrawal operations.</a:t>
            </a:r>
          </a:p>
          <a:p>
            <a:pPr lvl="1"/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Overloading the &lt;&lt; operator to allow easy printing of account details.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312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AB4BD-00F8-6A91-DF38-26A5D9ED5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C9BD3-990D-828E-59D6-F0E0411BD9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Banking System in C++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0ED213-5420-6612-0063-238A06915E16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 fontScale="47500" lnSpcReduction="20000"/>
          </a:bodyPr>
          <a:lstStyle/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program demonstrates an advanced banking system using Object-Oriented Programming (OOP)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principles such as inheritance, polymorphism, templates, exception handling, and linked lists.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Abstract base class for generic banking accounts.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Derived classes for savings and checking accounts.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Exception handling for overdrafts and insufficient funds.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Transaction management using a linked list.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Generic template-based account manager for handling different account types.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Usage of smart pointers (`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`) for efficient memory management.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F0187B-DFAA-9C86-27A0-B83A2AEDF5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Transaction History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B3FF781-B57D-9E81-2830-EB0F4CE7F420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 fontScale="85000" lnSpcReduction="10000"/>
          </a:bodyPr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Transactions will be stored using a linked list (`std::list&lt;Transaction&gt;`).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`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TransactionHistory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` class will manage transactions, allowing new ones to be added and retrieved.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Each transaction will have a type (e.g., "Deposit", "Withdrawal") and an amount.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function `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displayHistory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()` will allow users to view past transactions.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99B813-9090-3B55-C8F7-5BC569952D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Account Management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37072BD-D5E2-3688-0F9A-80F2AE610852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 fontScale="85000" lnSpcReduction="20000"/>
          </a:bodyPr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Accounts will be created through an `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AccountManager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` template class.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Users can open `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SavingsAccount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` or `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`.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Each account type will support deposits, withdrawals, and balance checks.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Accounts will be stored using `std::vector&lt;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&gt;&gt;` to enable dynamic memory allocation</a:t>
            </a: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93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0F536-E646-EED8-5D78-0A343B5E0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Plan Continues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4ABA9-3580-4CEE-95C7-637050B375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 Authentication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FB3DAC-6D94-AB92-CF12-7A309962931B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 fontScale="92500"/>
          </a:bodyPr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Basic authentication can be added using a `User` class that stores usernames and passwords.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Authentication will require users to provide correct credentials before accessing their accounts.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Future implementations could integrate encryption for security.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1C6B66-A179-C0CC-40A3-401F4B9119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Operator Overloading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AA2AE9F-A733-2DA7-29B0-EF8010C58A37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 fontScale="92500" lnSpcReduction="10000"/>
          </a:bodyPr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`+=` operator will be overloaded for deposits, allowing `account += amount` syntax.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`-=` operator will be overloaded for withdrawals, allowing `account -= amount` syntax.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The `&lt;&lt;` operator will be overloaded for displaying account details in an easy-to-read format.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27904A8-9352-55DA-65BB-0CF882373D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Abstract Base Class: </a:t>
            </a:r>
            <a:r>
              <a:rPr lang="en-US" dirty="0" err="1"/>
              <a:t>BankAccount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36F7F1-61B2-13ED-EF6E-F5074624C94C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Defines a blueprint for various types of bank accounts.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Implements core properties such as owner name and balance.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Provides pure virtual functions for deposit, withdrawal, and displaying account details.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331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E54DE-1077-C7C1-DC03-BF1A673D9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11668"/>
            <a:ext cx="10353762" cy="1066800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Challenges and Solutions in the Class Hierarchy and Polymorphic Behavior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1C3EC-83E7-A13E-AC09-B743A85292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464734"/>
            <a:ext cx="10353762" cy="5300134"/>
          </a:xfrm>
        </p:spPr>
        <p:txBody>
          <a:bodyPr>
            <a:noAutofit/>
          </a:bodyPr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Handling polymorphism in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AccountManager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45720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Challenge: The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AccountManager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class is templated, but it is instantiated with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which is an abstract base class. This results in difficulties when dealing with polymorphic behavior while storing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objects together.</a:t>
            </a:r>
          </a:p>
          <a:p>
            <a:pPr marL="45720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 Instead of templating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AccountManager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&lt;T&gt;, store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 directly. This allows different derived types (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SavingsAccount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to coexist in a single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AccountManager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instance.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Virtual Destructor in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45720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Challenge: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has virtual functions but lacks a proper virtual destructor, which may lead to memory leaks if objects are deleted through a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 pointer.</a:t>
            </a:r>
          </a:p>
          <a:p>
            <a:pPr marL="45720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Solutions: Ensure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has a virtual destructor (virtual ~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= default</a:t>
            </a:r>
            <a:r>
              <a:rPr lang="en-US" sz="1000" kern="100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  <a:sym typeface="Segoe UI Emoji" panose="020B0502040204020203" pitchFamily="34" charset="0"/>
              </a:rPr>
              <a:t>😉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propertly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clean up derived objects.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Exception Handling for withdrawals:</a:t>
            </a:r>
          </a:p>
          <a:p>
            <a:pPr marL="45720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Challenge: The withdrawal operation can throw exceptions due to insufficient funds or overdraft limits. If not handled properly, it may crash the program.</a:t>
            </a:r>
          </a:p>
          <a:p>
            <a:pPr marL="45720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 A try-catch block is already implemented in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performBankingOperations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but it should also validate user input before attempting a transaction to avoid unnecessary exceptions.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Avoiding code duplication in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SavingsAccount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45720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Challenge: Both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SavingsAccount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define the same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formatAmount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function.</a:t>
            </a:r>
          </a:p>
          <a:p>
            <a:pPr marL="45720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 Move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formatAmount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into the base class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it can be reused by all derived classes.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Accessing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methods in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AccountManager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&lt;T&gt;:</a:t>
            </a:r>
          </a:p>
          <a:p>
            <a:pPr marL="457200" marR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Challenge: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getAccount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in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AccountManager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&lt;T&gt; attempts to return a pointer of type T*. Since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AccountManager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instantiated with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the function should return a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*, allowing polymorphic behavior.</a:t>
            </a:r>
          </a:p>
          <a:p>
            <a:pPr marL="457200" marR="0">
              <a:lnSpc>
                <a:spcPct val="107000"/>
              </a:lnSpc>
              <a:spcAft>
                <a:spcPts val="800"/>
              </a:spcAft>
            </a:pP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Solution: Modify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AccountManager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explicity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store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unique_ptr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 from </a:t>
            </a:r>
            <a:r>
              <a:rPr lang="en-US" sz="1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getAccount</a:t>
            </a:r>
            <a:r>
              <a:rPr lang="en-US" sz="1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89201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A601F-C5EE-71A9-5695-828E60449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Hierarchy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D31C06-69F8-D78D-4606-54E6695FD6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Relationship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8730AC-1222-349C-733A-D37773087A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6013" y="1855153"/>
            <a:ext cx="4764764" cy="3890484"/>
          </a:xfrm>
        </p:spPr>
        <p:txBody>
          <a:bodyPr/>
          <a:lstStyle/>
          <a:p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banking system is composed of a base class (“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”) and multiple derived classes called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This design enables polymorphism and code reusability while ensuring a scalable and maintainable system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7DFB3B-B6C8-837A-1CD3-72516205A3E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the parent class, defining core banking operations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are child classes, implementing specific features.</a:t>
            </a:r>
          </a:p>
          <a:p>
            <a:pPr marL="342900" marR="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system uses polymorphism, allowing objects of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SavingsAccount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be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manaed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using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pointers.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12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45BD4-AB8C-4A63-5F20-17E91830A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Hierarchy Design Continues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C15E-68F7-6DF9-E6B6-A051BAF61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3795" y="1580050"/>
            <a:ext cx="3300984" cy="764782"/>
          </a:xfrm>
        </p:spPr>
        <p:txBody>
          <a:bodyPr/>
          <a:lstStyle/>
          <a:p>
            <a:r>
              <a:rPr lang="en-US" dirty="0" err="1"/>
              <a:t>BankAccount</a:t>
            </a:r>
            <a:r>
              <a:rPr lang="en-US" dirty="0"/>
              <a:t> (abstract base class)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1AA311-FAD9-DC5E-196B-06EDD582FDF1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913795" y="2404533"/>
            <a:ext cx="3300984" cy="4224867"/>
          </a:xfrm>
        </p:spPr>
        <p:txBody>
          <a:bodyPr>
            <a:normAutofit fontScale="85000" lnSpcReduction="10000"/>
          </a:bodyPr>
          <a:lstStyle/>
          <a:p>
            <a:pPr>
              <a:buNone/>
            </a:pPr>
            <a:endParaRPr lang="en-US" dirty="0">
              <a:effectLst/>
            </a:endParaRP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Attributes: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String owner – name of the account holder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Double balance – current account balance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Methods: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Virtual void deposit(double amount) = 0  - abstract method for deposits.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Virtual void withdraw(double amount) = 0 – abstract method for withdrawals.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Virtual void display() const – return the current balance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Purpose: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Servers as the base class for all account types.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Ensures that all derived classes implement core banking operations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47F6FC-BDBB-E305-643A-B33657DA8B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46711" y="1580051"/>
            <a:ext cx="3300984" cy="764782"/>
          </a:xfrm>
        </p:spPr>
        <p:txBody>
          <a:bodyPr/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SavingsAccount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(derived from 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9DED61-4171-9317-DFB1-71AC4F829244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441435" y="2404533"/>
            <a:ext cx="3300984" cy="4224867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endParaRPr lang="en-US" dirty="0">
              <a:effectLst/>
            </a:endParaRP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Attributes: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Double </a:t>
            </a:r>
            <a:r>
              <a:rPr lang="en-US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interestRate</a:t>
            </a: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interest rate applied to the savings account.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Methods: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Void deposit(double amount) override – adds amount to balance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Void withdraw(double amount) override – prevents withdrawal if balance is insufficient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Void display() const override – displays account details including interest rate.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Purpose: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Represents a savings account with an interest rate.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Enforces withdrawal constraints to avoid overdrafts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6CD15EC-EF56-64F9-074A-2D506C3B27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66572" y="1580050"/>
            <a:ext cx="3300984" cy="764782"/>
          </a:xfrm>
        </p:spPr>
        <p:txBody>
          <a:bodyPr/>
          <a:lstStyle/>
          <a:p>
            <a:r>
              <a:rPr lang="en-US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CheckingAccount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(Derived from </a:t>
            </a:r>
            <a:r>
              <a:rPr lang="en-US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BankAccount</a:t>
            </a: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EAE753-16CB-7E3B-D7E0-55989328F5A1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966572" y="2404533"/>
            <a:ext cx="3300984" cy="4224867"/>
          </a:xfrm>
        </p:spPr>
        <p:txBody>
          <a:bodyPr>
            <a:normAutofit fontScale="85000" lnSpcReduction="10000"/>
          </a:bodyPr>
          <a:lstStyle/>
          <a:p>
            <a:pPr>
              <a:buNone/>
            </a:pPr>
            <a:endParaRPr lang="en-US" dirty="0">
              <a:effectLst/>
            </a:endParaRP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Attributes: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Double </a:t>
            </a:r>
            <a:r>
              <a:rPr lang="en-US" sz="11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overdraftlimit</a:t>
            </a: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 maximum overdraft allowed for the account.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Methods: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Void deposit(double amount) override – adds amount to balance.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Void withdraw(double amount) override – allows overdraft within a predefined limit.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Void display() const override – displays account details including overdraft limit.</a:t>
            </a:r>
          </a:p>
          <a:p>
            <a:pPr marL="742950" marR="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Purpose: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Represents a checking account with overdraft protection</a:t>
            </a:r>
          </a:p>
          <a:p>
            <a:pPr marL="1143000" marR="0" lvl="2" indent="-228600">
              <a:lnSpc>
                <a:spcPct val="107000"/>
              </a:lnSpc>
              <a:spcAft>
                <a:spcPts val="800"/>
              </a:spcAft>
              <a:buFont typeface="+mj-lt"/>
              <a:buAutoNum type="romanLcPeriod"/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Allows users to withdraw beyond their balance up to the overdraft limit.</a:t>
            </a:r>
          </a:p>
          <a:p>
            <a:pPr marL="1371600" marR="0">
              <a:lnSpc>
                <a:spcPct val="107000"/>
              </a:lnSpc>
              <a:spcAft>
                <a:spcPts val="800"/>
              </a:spcAft>
            </a:pPr>
            <a:r>
              <a:rPr lang="en-US" sz="11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29985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119</TotalTime>
  <Words>2159</Words>
  <Application>Microsoft Office PowerPoint</Application>
  <PresentationFormat>Widescreen</PresentationFormat>
  <Paragraphs>207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Century Gothic</vt:lpstr>
      <vt:lpstr>Segoe UI Emoji</vt:lpstr>
      <vt:lpstr>Symbol</vt:lpstr>
      <vt:lpstr>Vapor Trail</vt:lpstr>
      <vt:lpstr>COMS-280 Final project</vt:lpstr>
      <vt:lpstr>System Architect</vt:lpstr>
      <vt:lpstr>Functional Components</vt:lpstr>
      <vt:lpstr>Use of Operator Overloading</vt:lpstr>
      <vt:lpstr>Implementation Plan</vt:lpstr>
      <vt:lpstr>Implementation Plan Continues</vt:lpstr>
      <vt:lpstr>Challenges and Solutions in the Class Hierarchy and Polymorphic Behavior</vt:lpstr>
      <vt:lpstr>Class Hierarchy Design</vt:lpstr>
      <vt:lpstr>Class Hierarchy Design Continues</vt:lpstr>
      <vt:lpstr>Class Hierarchy Design Continues</vt:lpstr>
      <vt:lpstr>Class Hierarchy Design Continues</vt:lpstr>
      <vt:lpstr>Linked Lists </vt:lpstr>
      <vt:lpstr>Special Classes InterestCalculator Class: Encapsulates logic for interest calculations, keeping SavingsAccount clean. </vt:lpstr>
      <vt:lpstr>Special Classes Continues</vt:lpstr>
      <vt:lpstr>Advance Features</vt:lpstr>
      <vt:lpstr>Rationale Behind Template Implementation and Exception Handling</vt:lpstr>
      <vt:lpstr>Challenges Encountered During Implementation</vt:lpstr>
      <vt:lpstr>Benefits of Using Templates and Robust Exception Handling</vt:lpstr>
      <vt:lpstr>Assumptions and Limitations</vt:lpstr>
      <vt:lpstr>Templates for Generic Programming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Leticia Aderhold</dc:creator>
  <cp:lastModifiedBy>Leticia Aderhold</cp:lastModifiedBy>
  <cp:revision>1</cp:revision>
  <dcterms:created xsi:type="dcterms:W3CDTF">2025-04-14T14:07:48Z</dcterms:created>
  <dcterms:modified xsi:type="dcterms:W3CDTF">2025-04-14T16:07:28Z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